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5" r:id="rId5"/>
    <p:sldId id="266" r:id="rId6"/>
    <p:sldId id="267" r:id="rId7"/>
    <p:sldId id="264" r:id="rId8"/>
    <p:sldId id="5944" r:id="rId9"/>
    <p:sldId id="59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84973" autoAdjust="0"/>
  </p:normalViewPr>
  <p:slideViewPr>
    <p:cSldViewPr snapToGrid="0">
      <p:cViewPr>
        <p:scale>
          <a:sx n="10" d="100"/>
          <a:sy n="10" d="100"/>
        </p:scale>
        <p:origin x="3336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DAC99-44F6-4887-B19F-2DDA07794DF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A9C0-E7DF-4468-BE41-E4869A2B7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A9C0-E7DF-4468-BE41-E4869A2B7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E895-A227-4B34-9190-E2BF862FC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ACCAF-8248-4D28-8E6D-4FDBB42B2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F43A-E9B4-4FD5-90AF-581FE4EF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5D1D-F787-4F82-9B20-01C3490F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35A4D-5A0E-412A-99BB-BAF99F19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AFB0-6D22-44D1-8CE5-B03E2FC0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F16D0-10F9-4FFE-9588-5DB1C52AC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E176-B3A8-4CB1-BD05-BEF40434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1125D-4F83-4002-B585-5033B6A7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5C8A-EA5C-473E-A359-BD2FF6AE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91FEF-8944-4162-A5EB-41EF21B9D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EDEC3-2C21-4E13-9738-1A09F2B3A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5877-91F5-464F-9DCC-AA167A45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69590-6098-470D-8D98-6B2A25AE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08E70-DCBA-4647-8F7E-18EA8BBA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675C-D08D-49CD-9C67-B2ABDD07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FFEE-2338-4CAA-B4BA-01352243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2A70F-BED0-4AA3-A601-AE8E99D6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C86A0-F132-421C-A6E1-96969C6B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4FB96-8B6D-4908-A637-1D083F4E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6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97FB-E797-4664-9723-31A7BA5B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C1921-BFF3-43A3-8D3E-9F3E59F37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9425-CB43-4B8F-B5A0-456181B7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8460-0E47-4F90-9FC7-679D0E66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065C-6B29-4446-84DF-EC51F0C3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BE63-3EE4-4E18-9362-775A4DAF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1328-C25A-482F-93CB-64BC35669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DC2E6-6A9D-41CE-9C2A-01054A874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C706A-37E6-44AE-8A37-31D755EE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BCA5B-2E6C-4787-8D72-B23F3DA8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B7941-7D9C-49DE-A5F9-FE41BFB7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6935-80BC-482B-98D4-E9D95EB9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FB278-F636-490E-9093-AF3EC8E98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03A7A-5D83-4EAA-B0B0-F6CDB4458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5E938-4A06-4D16-8ED2-49EEA5E82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23F84-C8A8-4E4E-BBEF-5A7F8D9C6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B81FA-D4B8-4F91-8C32-40523183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5FE7F-8B2C-482C-AE0A-5AAB914D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6672D-7EE0-40D6-A578-6EBD8E2D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8A2D-C98C-47F5-A8A1-BFF03262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A09A5-8789-4F34-813B-B916B27E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C4AAB-8FDA-4D81-B40A-A399D658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027C8-BCEC-4704-BDBB-43BD394B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E8964-04BB-43AC-9D7C-B352E2F5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40356-F06F-4068-AD44-FF341A8D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6F81-0A9B-4379-A7FD-3656522B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2B33-B079-4033-86AC-E8253CD7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14597-13F5-44C8-9930-BA21ED38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9277A-3495-46D4-B6CC-D5589C54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74A18-5FD7-4B26-AE13-BFF58B7A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E9953-7827-4EC5-91FF-EDC02BD9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AC8E0-A5B6-4304-8588-FF36B18E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7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E829-08D9-4294-9CE8-D2B9DDB7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B1066-293F-4696-86BE-14AFE739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EA839-4A53-4DFC-878C-5B3BB7843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7144B-39EB-4440-91A6-507E1992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791F6-E191-4DCB-941F-6B02A336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2E59E-02C7-4A17-828D-258699B1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332CC-643B-4995-AC66-5527F29B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DAA4A-C445-4304-BE67-DF0ED9D2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B613-BB64-4087-8382-38816967A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91D5F-56D8-435E-AAA2-A600CA385F4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E68D8-B7FF-4206-8556-F8B039286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2AAA1-C241-467B-9533-A3DDF242D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DC47-2AE3-4C40-8942-7DEFE046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radomicki@njsig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radomicki@njsig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radomicki@njsig.or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A6E19-65CE-4565-A739-3B572D7FE5AB}"/>
              </a:ext>
            </a:extLst>
          </p:cNvPr>
          <p:cNvGrpSpPr/>
          <p:nvPr/>
        </p:nvGrpSpPr>
        <p:grpSpPr>
          <a:xfrm>
            <a:off x="-2" y="-7445831"/>
            <a:ext cx="13447522" cy="9892021"/>
            <a:chOff x="-1865119" y="-4514850"/>
            <a:chExt cx="13447522" cy="98920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E55E0E-9EE9-46E9-81B7-0879A3FD2AC3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4D4A3B4-6077-44BD-9358-AEA2C2690D27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6DDC1A-FDE5-4478-AA09-52DCE462882A}"/>
              </a:ext>
            </a:extLst>
          </p:cNvPr>
          <p:cNvGrpSpPr/>
          <p:nvPr/>
        </p:nvGrpSpPr>
        <p:grpSpPr>
          <a:xfrm>
            <a:off x="-2" y="-7567793"/>
            <a:ext cx="12859634" cy="9594486"/>
            <a:chOff x="-115184" y="-3581400"/>
            <a:chExt cx="12859634" cy="95944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B74ED7-676B-47DE-9098-A97503791215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ADE76F8-7406-46DB-9D38-E417BC835052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7FD16E-03DA-4717-B980-32113374FB9D}"/>
              </a:ext>
            </a:extLst>
          </p:cNvPr>
          <p:cNvGrpSpPr/>
          <p:nvPr/>
        </p:nvGrpSpPr>
        <p:grpSpPr>
          <a:xfrm>
            <a:off x="0" y="-8211928"/>
            <a:ext cx="13447522" cy="9892021"/>
            <a:chOff x="-1865119" y="-4514850"/>
            <a:chExt cx="13447522" cy="98920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076D6B-B36B-44B0-B9E4-4609911000D7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48D4D7B-971D-43E1-AC89-5DA0675B33CA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0050A3-776C-4067-994A-8B3D650FA031}"/>
              </a:ext>
            </a:extLst>
          </p:cNvPr>
          <p:cNvGrpSpPr/>
          <p:nvPr/>
        </p:nvGrpSpPr>
        <p:grpSpPr>
          <a:xfrm>
            <a:off x="0" y="-8314840"/>
            <a:ext cx="12859634" cy="9594486"/>
            <a:chOff x="-115184" y="-3581400"/>
            <a:chExt cx="12859634" cy="95944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0DE119-03F6-4697-B99C-8026AB88B6C9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B638C44-4A5E-48AA-8619-BD5475DE30CE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20A23E-1B7B-4E9D-9BF8-C34BE80C46DB}"/>
              </a:ext>
            </a:extLst>
          </p:cNvPr>
          <p:cNvSpPr txBox="1"/>
          <p:nvPr/>
        </p:nvSpPr>
        <p:spPr>
          <a:xfrm>
            <a:off x="3255211" y="1849937"/>
            <a:ext cx="8915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CAIP</a:t>
            </a:r>
          </a:p>
          <a:p>
            <a:pPr algn="ctr"/>
            <a:r>
              <a:rPr lang="en-US" sz="4800" b="1" dirty="0">
                <a:latin typeface="Calibri" panose="020F0502020204030204" pitchFamily="34" charset="0"/>
              </a:rPr>
              <a:t>In-Person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4A1D4-B7C6-45C3-9BA1-3E8416F95E06}"/>
              </a:ext>
            </a:extLst>
          </p:cNvPr>
          <p:cNvSpPr/>
          <p:nvPr/>
        </p:nvSpPr>
        <p:spPr>
          <a:xfrm>
            <a:off x="3762039" y="3778180"/>
            <a:ext cx="8000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Practical Review of Federal Education Policy Changes </a:t>
            </a:r>
          </a:p>
          <a:p>
            <a:pPr algn="ctr"/>
            <a:r>
              <a:rPr lang="en-US" sz="2400" b="1" dirty="0"/>
              <a:t>&amp; How to Calculate Salary After an Increment Withholding</a:t>
            </a:r>
          </a:p>
          <a:p>
            <a:pPr algn="ctr"/>
            <a:r>
              <a:rPr lang="en-US" sz="2400" b="1" dirty="0"/>
              <a:t>&amp; NJ Assembly Update on Schools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BE25D1-3B9E-43BE-9C5D-51944D55B7ED}"/>
              </a:ext>
            </a:extLst>
          </p:cNvPr>
          <p:cNvGrpSpPr/>
          <p:nvPr/>
        </p:nvGrpSpPr>
        <p:grpSpPr>
          <a:xfrm>
            <a:off x="3712230" y="5506826"/>
            <a:ext cx="8000998" cy="716089"/>
            <a:chOff x="3246334" y="5901564"/>
            <a:chExt cx="8878184" cy="7160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62FE14-BE75-4407-AFAB-272BEB20660C}"/>
                </a:ext>
              </a:extLst>
            </p:cNvPr>
            <p:cNvSpPr/>
            <p:nvPr/>
          </p:nvSpPr>
          <p:spPr>
            <a:xfrm>
              <a:off x="5484267" y="5901564"/>
              <a:ext cx="4402318" cy="7160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D22A3A5-4E72-4247-9DFA-37153520AD61}"/>
                </a:ext>
              </a:extLst>
            </p:cNvPr>
            <p:cNvSpPr/>
            <p:nvPr/>
          </p:nvSpPr>
          <p:spPr>
            <a:xfrm>
              <a:off x="3246334" y="5995484"/>
              <a:ext cx="8878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</a:rPr>
                <a:t>Tuesday, May 6, 2025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50561EF-C9D1-4871-A06E-4C41745E0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769"/>
            <a:ext cx="3414607" cy="13447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56CCBE-9C8B-481B-8018-134BECA70297}"/>
              </a:ext>
            </a:extLst>
          </p:cNvPr>
          <p:cNvSpPr txBox="1"/>
          <p:nvPr/>
        </p:nvSpPr>
        <p:spPr>
          <a:xfrm>
            <a:off x="3392913" y="-4398031"/>
            <a:ext cx="60738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</a:rPr>
              <a:t>Jim Ridgway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CAIP Sub-fund Administrator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NJSIG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Vice President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J. Byrne Agency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8D72D5-FC75-43B5-8B1C-AAB32F853990}"/>
              </a:ext>
            </a:extLst>
          </p:cNvPr>
          <p:cNvSpPr txBox="1"/>
          <p:nvPr/>
        </p:nvSpPr>
        <p:spPr>
          <a:xfrm>
            <a:off x="1183853" y="-5497843"/>
            <a:ext cx="333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854349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C2A1D61-9F1C-4BF8-9A70-99513F91746F}"/>
              </a:ext>
            </a:extLst>
          </p:cNvPr>
          <p:cNvGrpSpPr/>
          <p:nvPr/>
        </p:nvGrpSpPr>
        <p:grpSpPr>
          <a:xfrm>
            <a:off x="-36164" y="-1997531"/>
            <a:ext cx="13447522" cy="9892021"/>
            <a:chOff x="-1865119" y="-4514850"/>
            <a:chExt cx="13447522" cy="9892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D811D3-3125-45B9-9E45-A992D4908632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5B95C84-8D17-44CF-9AA5-079338C9CE7A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5DB55E-0D03-48DF-AFA6-EED728460113}"/>
              </a:ext>
            </a:extLst>
          </p:cNvPr>
          <p:cNvGrpSpPr/>
          <p:nvPr/>
        </p:nvGrpSpPr>
        <p:grpSpPr>
          <a:xfrm>
            <a:off x="-36164" y="-2119493"/>
            <a:ext cx="12859634" cy="9594486"/>
            <a:chOff x="-115184" y="-3581400"/>
            <a:chExt cx="12859634" cy="9594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B9BB01-473A-47DA-9F0F-02F53169C262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E31BD7C-BD17-45AA-9A0B-13B0B1C1893B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E54B48-D4D9-427A-A1DC-48D95CE97F5F}"/>
              </a:ext>
            </a:extLst>
          </p:cNvPr>
          <p:cNvGrpSpPr/>
          <p:nvPr/>
        </p:nvGrpSpPr>
        <p:grpSpPr>
          <a:xfrm>
            <a:off x="-36162" y="-2763628"/>
            <a:ext cx="13447522" cy="9892021"/>
            <a:chOff x="-1865119" y="-4514850"/>
            <a:chExt cx="13447522" cy="9892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B6C4E0F-91F8-4EBD-A45A-CEF393CBBB2B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5DABFD3-0D64-4A78-BB59-E0BB6BD0CD43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141E45-1C06-42D5-A0BB-E5B99F74107D}"/>
              </a:ext>
            </a:extLst>
          </p:cNvPr>
          <p:cNvGrpSpPr/>
          <p:nvPr/>
        </p:nvGrpSpPr>
        <p:grpSpPr>
          <a:xfrm>
            <a:off x="-36162" y="-2866540"/>
            <a:ext cx="12859634" cy="9594486"/>
            <a:chOff x="-115184" y="-3581400"/>
            <a:chExt cx="12859634" cy="959448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D2B4FDD-393F-4115-BD8B-CBC4D265A0B7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743B70A-189F-4E5D-B3E0-5F0FECB34590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3F61C3B-967A-4E8D-9C3B-32C6CD47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68" y="9392073"/>
            <a:ext cx="3419056" cy="13464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D093DBC-7C52-4B46-9A80-C1A9A99FC778}"/>
              </a:ext>
            </a:extLst>
          </p:cNvPr>
          <p:cNvSpPr txBox="1"/>
          <p:nvPr/>
        </p:nvSpPr>
        <p:spPr>
          <a:xfrm>
            <a:off x="1535545" y="721505"/>
            <a:ext cx="333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WELCOME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C353CE8-FC1A-424E-ABBA-3D08F0E39363}"/>
              </a:ext>
            </a:extLst>
          </p:cNvPr>
          <p:cNvSpPr txBox="1"/>
          <p:nvPr/>
        </p:nvSpPr>
        <p:spPr>
          <a:xfrm>
            <a:off x="3059098" y="2198712"/>
            <a:ext cx="60738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</a:rPr>
              <a:t>Jim Ridgway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CAIP Sub-fund Administrator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NJSIG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Vice President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J. Byrne Agency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D73C09-D1BD-4BCE-808D-4E5815B1FD5B}"/>
              </a:ext>
            </a:extLst>
          </p:cNvPr>
          <p:cNvSpPr txBox="1"/>
          <p:nvPr/>
        </p:nvSpPr>
        <p:spPr>
          <a:xfrm>
            <a:off x="3733983" y="7726816"/>
            <a:ext cx="8915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CAIP</a:t>
            </a:r>
          </a:p>
          <a:p>
            <a:pPr algn="ctr"/>
            <a:r>
              <a:rPr lang="en-US" sz="4800" b="1" dirty="0">
                <a:latin typeface="Calibri" panose="020F0502020204030204" pitchFamily="34" charset="0"/>
              </a:rPr>
              <a:t>In-Person Meeting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0035F-EBFB-480B-8EC1-10A5305B9702}"/>
              </a:ext>
            </a:extLst>
          </p:cNvPr>
          <p:cNvSpPr/>
          <p:nvPr/>
        </p:nvSpPr>
        <p:spPr>
          <a:xfrm>
            <a:off x="4240811" y="9655059"/>
            <a:ext cx="8000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Practical Review of Federal Education Policy Changes </a:t>
            </a:r>
          </a:p>
          <a:p>
            <a:pPr algn="ctr"/>
            <a:r>
              <a:rPr lang="en-US" sz="2400" b="1" dirty="0"/>
              <a:t>&amp; How to Calculate Salary After an Increment Withholding</a:t>
            </a:r>
          </a:p>
          <a:p>
            <a:pPr algn="ctr"/>
            <a:r>
              <a:rPr lang="en-US" sz="2400" b="1" dirty="0"/>
              <a:t>&amp; NJ Assembly Update on Schools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B8620E4-1660-4E2B-8821-298F249020ED}"/>
              </a:ext>
            </a:extLst>
          </p:cNvPr>
          <p:cNvGrpSpPr/>
          <p:nvPr/>
        </p:nvGrpSpPr>
        <p:grpSpPr>
          <a:xfrm>
            <a:off x="4191002" y="11383705"/>
            <a:ext cx="8000998" cy="716089"/>
            <a:chOff x="3246334" y="5901564"/>
            <a:chExt cx="8878184" cy="7160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1950D1-A56C-460F-8C93-CC70F382B1F9}"/>
                </a:ext>
              </a:extLst>
            </p:cNvPr>
            <p:cNvSpPr/>
            <p:nvPr/>
          </p:nvSpPr>
          <p:spPr>
            <a:xfrm>
              <a:off x="5484267" y="5901564"/>
              <a:ext cx="4402318" cy="7160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FCD072-235B-4CD4-9909-8736866803D5}"/>
                </a:ext>
              </a:extLst>
            </p:cNvPr>
            <p:cNvSpPr/>
            <p:nvPr/>
          </p:nvSpPr>
          <p:spPr>
            <a:xfrm>
              <a:off x="3246334" y="5995484"/>
              <a:ext cx="8878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</a:rPr>
                <a:t>Tuesday, May 6, 2025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60" name="TextBox 7">
            <a:extLst>
              <a:ext uri="{FF2B5EF4-FFF2-40B4-BE49-F238E27FC236}">
                <a16:creationId xmlns:a16="http://schemas.microsoft.com/office/drawing/2014/main" id="{33F87EA8-C1E9-401A-AC94-3A21BAE0AC16}"/>
              </a:ext>
            </a:extLst>
          </p:cNvPr>
          <p:cNvSpPr txBox="1"/>
          <p:nvPr/>
        </p:nvSpPr>
        <p:spPr>
          <a:xfrm>
            <a:off x="3733983" y="14181994"/>
            <a:ext cx="7189180" cy="347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chemeClr val="bg1"/>
                </a:solidFill>
                <a:latin typeface="Calibri" panose="020F0502020204030204" pitchFamily="34" charset="0"/>
                <a:ea typeface="Telegraf Bold"/>
                <a:cs typeface="Telegraf Bold"/>
                <a:sym typeface="Telegraf Bold"/>
              </a:rPr>
              <a:t>Joe Semptimphelter</a:t>
            </a:r>
          </a:p>
          <a:p>
            <a:pPr algn="ctr">
              <a:lnSpc>
                <a:spcPts val="4208"/>
              </a:lnSpc>
            </a:pPr>
            <a:r>
              <a:rPr lang="en-US" sz="2299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</a:rPr>
              <a:t>Senior Business Development Specialist</a:t>
            </a:r>
          </a:p>
          <a:p>
            <a:pPr algn="ctr">
              <a:lnSpc>
                <a:spcPts val="4208"/>
              </a:lnSpc>
            </a:pPr>
            <a:r>
              <a:rPr lang="en-US" sz="2299" u="sng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  <a:hlinkClick r:id="rId3" tooltip="mailto:jradomicki@njsig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jsemptimphelter@njsig.org</a:t>
            </a:r>
          </a:p>
          <a:p>
            <a:pPr algn="ctr">
              <a:lnSpc>
                <a:spcPts val="4208"/>
              </a:lnSpc>
            </a:pPr>
            <a:r>
              <a:rPr lang="en-US" sz="2299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</a:rPr>
              <a:t>609-386-6060 x3044</a:t>
            </a:r>
          </a:p>
          <a:p>
            <a:pPr algn="ctr">
              <a:lnSpc>
                <a:spcPts val="5879"/>
              </a:lnSpc>
            </a:pPr>
            <a:endParaRPr lang="en-US" sz="2299" dirty="0">
              <a:solidFill>
                <a:schemeClr val="bg1"/>
              </a:solidFill>
              <a:latin typeface="Calibri" panose="020F0502020204030204" pitchFamily="34" charset="0"/>
              <a:ea typeface="Telegraf"/>
              <a:cs typeface="Arial" panose="020B0604020202020204" pitchFamily="34" charset="0"/>
              <a:sym typeface="Telegraf"/>
            </a:endParaRPr>
          </a:p>
          <a:p>
            <a:pPr algn="ctr">
              <a:lnSpc>
                <a:spcPts val="2800"/>
              </a:lnSpc>
            </a:pPr>
            <a:endParaRPr lang="en-US" sz="2299" dirty="0">
              <a:solidFill>
                <a:schemeClr val="bg1"/>
              </a:solidFill>
              <a:latin typeface="Calibri" panose="020F0502020204030204" pitchFamily="34" charset="0"/>
              <a:ea typeface="Telegraf"/>
              <a:cs typeface="Arial" panose="020B0604020202020204" pitchFamily="34" charset="0"/>
              <a:sym typeface="Telegraf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7D2DE4-C463-42D8-A2B7-843143609714}"/>
              </a:ext>
            </a:extLst>
          </p:cNvPr>
          <p:cNvSpPr txBox="1"/>
          <p:nvPr/>
        </p:nvSpPr>
        <p:spPr>
          <a:xfrm>
            <a:off x="1110817" y="12681862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UPDATE</a:t>
            </a:r>
          </a:p>
        </p:txBody>
      </p:sp>
    </p:spTree>
    <p:extLst>
      <p:ext uri="{BB962C8B-B14F-4D97-AF65-F5344CB8AC3E}">
        <p14:creationId xmlns:p14="http://schemas.microsoft.com/office/powerpoint/2010/main" val="168664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BD9033-F2C2-431A-A738-ECA241BD26B1}"/>
              </a:ext>
            </a:extLst>
          </p:cNvPr>
          <p:cNvSpPr txBox="1"/>
          <p:nvPr/>
        </p:nvSpPr>
        <p:spPr>
          <a:xfrm>
            <a:off x="372946" y="-114824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EXECUTIVE UPDATE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8939E-A41C-4387-AC39-5FBAC3C158E8}"/>
              </a:ext>
            </a:extLst>
          </p:cNvPr>
          <p:cNvGrpSpPr/>
          <p:nvPr/>
        </p:nvGrpSpPr>
        <p:grpSpPr>
          <a:xfrm>
            <a:off x="-36164" y="-1997531"/>
            <a:ext cx="13447522" cy="9892021"/>
            <a:chOff x="-1865119" y="-4514850"/>
            <a:chExt cx="13447522" cy="9892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20F03B-991C-48C2-8491-9190B422591C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47C91D5-4B3F-46D9-9B44-12D602E30721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D69E1-C23B-4C69-A6E9-876AFCD71A0C}"/>
              </a:ext>
            </a:extLst>
          </p:cNvPr>
          <p:cNvGrpSpPr/>
          <p:nvPr/>
        </p:nvGrpSpPr>
        <p:grpSpPr>
          <a:xfrm>
            <a:off x="-36164" y="-2119493"/>
            <a:ext cx="12859634" cy="9594486"/>
            <a:chOff x="-115184" y="-3581400"/>
            <a:chExt cx="12859634" cy="9594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660FC-DE11-4C37-A28A-8D1224634923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7C6B87-A6D1-4F17-A05A-3C89D91FA081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DB9C37-6497-4509-AD34-E91D2D7D33D2}"/>
              </a:ext>
            </a:extLst>
          </p:cNvPr>
          <p:cNvGrpSpPr/>
          <p:nvPr/>
        </p:nvGrpSpPr>
        <p:grpSpPr>
          <a:xfrm>
            <a:off x="-36165" y="-8260000"/>
            <a:ext cx="13447522" cy="9892021"/>
            <a:chOff x="-1865119" y="-4514850"/>
            <a:chExt cx="13447522" cy="9892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E680B6-E8BB-407F-92C8-FD5AC6C8D0C6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7DB3C6A-6485-4325-83C8-3201A2E04EE4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4019D7-BFBE-4693-86EB-FE4E8AFFDD82}"/>
              </a:ext>
            </a:extLst>
          </p:cNvPr>
          <p:cNvGrpSpPr/>
          <p:nvPr/>
        </p:nvGrpSpPr>
        <p:grpSpPr>
          <a:xfrm>
            <a:off x="0" y="-8341782"/>
            <a:ext cx="12859634" cy="9594486"/>
            <a:chOff x="-115184" y="-3581400"/>
            <a:chExt cx="12859634" cy="95944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ABB512-A6EF-49B8-9EC6-295956A027FD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28A7CD8-673E-4675-BE8F-4EF6984636BA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21C1BB6-465E-4DD3-B644-2D1FEFCA6774}"/>
              </a:ext>
            </a:extLst>
          </p:cNvPr>
          <p:cNvSpPr txBox="1"/>
          <p:nvPr/>
        </p:nvSpPr>
        <p:spPr>
          <a:xfrm>
            <a:off x="2195388" y="902907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UPDATE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3228F1CD-FD45-47CF-B9BB-8F9DB7C8753F}"/>
              </a:ext>
            </a:extLst>
          </p:cNvPr>
          <p:cNvSpPr txBox="1"/>
          <p:nvPr/>
        </p:nvSpPr>
        <p:spPr>
          <a:xfrm>
            <a:off x="2799063" y="2652673"/>
            <a:ext cx="7189180" cy="347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chemeClr val="bg1"/>
                </a:solidFill>
                <a:latin typeface="Calibri" panose="020F0502020204030204" pitchFamily="34" charset="0"/>
                <a:ea typeface="Telegraf Bold"/>
                <a:cs typeface="Telegraf Bold"/>
                <a:sym typeface="Telegraf Bold"/>
              </a:rPr>
              <a:t>Joe Semptimphelter</a:t>
            </a:r>
          </a:p>
          <a:p>
            <a:pPr algn="ctr">
              <a:lnSpc>
                <a:spcPts val="4208"/>
              </a:lnSpc>
            </a:pPr>
            <a:r>
              <a:rPr lang="en-US" sz="2299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</a:rPr>
              <a:t>Senior Business Development Specialist</a:t>
            </a:r>
          </a:p>
          <a:p>
            <a:pPr algn="ctr">
              <a:lnSpc>
                <a:spcPts val="4208"/>
              </a:lnSpc>
            </a:pPr>
            <a:r>
              <a:rPr lang="en-US" sz="2299" u="sng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  <a:hlinkClick r:id="rId2" tooltip="mailto:jradomicki@njsig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jsemptimphelter@njsig.org</a:t>
            </a:r>
          </a:p>
          <a:p>
            <a:pPr algn="ctr">
              <a:lnSpc>
                <a:spcPts val="4208"/>
              </a:lnSpc>
            </a:pPr>
            <a:r>
              <a:rPr lang="en-US" sz="2299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</a:rPr>
              <a:t>609-386-6060 x3044</a:t>
            </a:r>
          </a:p>
          <a:p>
            <a:pPr algn="ctr">
              <a:lnSpc>
                <a:spcPts val="5879"/>
              </a:lnSpc>
            </a:pPr>
            <a:endParaRPr lang="en-US" sz="2299" dirty="0">
              <a:solidFill>
                <a:schemeClr val="bg1"/>
              </a:solidFill>
              <a:latin typeface="Calibri" panose="020F0502020204030204" pitchFamily="34" charset="0"/>
              <a:ea typeface="Telegraf"/>
              <a:cs typeface="Arial" panose="020B0604020202020204" pitchFamily="34" charset="0"/>
              <a:sym typeface="Telegraf"/>
            </a:endParaRPr>
          </a:p>
          <a:p>
            <a:pPr algn="ctr">
              <a:lnSpc>
                <a:spcPts val="2800"/>
              </a:lnSpc>
            </a:pPr>
            <a:endParaRPr lang="en-US" sz="2299" dirty="0">
              <a:solidFill>
                <a:schemeClr val="bg1"/>
              </a:solidFill>
              <a:latin typeface="Calibri" panose="020F0502020204030204" pitchFamily="34" charset="0"/>
              <a:ea typeface="Telegraf"/>
              <a:cs typeface="Arial" panose="020B0604020202020204" pitchFamily="34" charset="0"/>
              <a:sym typeface="Telegraf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CEEABA-9F48-48A0-A854-6CAAB70F4D7E}"/>
              </a:ext>
            </a:extLst>
          </p:cNvPr>
          <p:cNvSpPr txBox="1"/>
          <p:nvPr/>
        </p:nvSpPr>
        <p:spPr>
          <a:xfrm>
            <a:off x="2389730" y="7134030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RISK RUN REPORT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1C69593-3DB6-482A-B344-D507886D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34" y="8086990"/>
            <a:ext cx="3578032" cy="463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A0244CD-C9CD-46A8-ACEA-0AC4CA73D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608" y="8010514"/>
            <a:ext cx="3578032" cy="465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592D727-894A-41E0-A34D-872AAEE2CC77}"/>
              </a:ext>
            </a:extLst>
          </p:cNvPr>
          <p:cNvSpPr txBox="1"/>
          <p:nvPr/>
        </p:nvSpPr>
        <p:spPr>
          <a:xfrm>
            <a:off x="3059098" y="-3386831"/>
            <a:ext cx="60738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</a:rPr>
              <a:t>Jim Ridgway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CAIP Sub-fund Administrator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NJSIG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Vice President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</a:rPr>
              <a:t>J. Byrne Agency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D58D76-ABCF-4F9A-BA7E-AE829C14FC34}"/>
              </a:ext>
            </a:extLst>
          </p:cNvPr>
          <p:cNvSpPr txBox="1"/>
          <p:nvPr/>
        </p:nvSpPr>
        <p:spPr>
          <a:xfrm>
            <a:off x="1623641" y="-4243423"/>
            <a:ext cx="333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69229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BD9033-F2C2-431A-A738-ECA241BD26B1}"/>
              </a:ext>
            </a:extLst>
          </p:cNvPr>
          <p:cNvSpPr txBox="1"/>
          <p:nvPr/>
        </p:nvSpPr>
        <p:spPr>
          <a:xfrm>
            <a:off x="372946" y="-114824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EXECUTIVE UPDATE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8939E-A41C-4387-AC39-5FBAC3C158E8}"/>
              </a:ext>
            </a:extLst>
          </p:cNvPr>
          <p:cNvGrpSpPr/>
          <p:nvPr/>
        </p:nvGrpSpPr>
        <p:grpSpPr>
          <a:xfrm>
            <a:off x="-36164" y="-1997531"/>
            <a:ext cx="13447522" cy="9892021"/>
            <a:chOff x="-1865119" y="-4514850"/>
            <a:chExt cx="13447522" cy="9892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20F03B-991C-48C2-8491-9190B422591C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47C91D5-4B3F-46D9-9B44-12D602E30721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D69E1-C23B-4C69-A6E9-876AFCD71A0C}"/>
              </a:ext>
            </a:extLst>
          </p:cNvPr>
          <p:cNvGrpSpPr/>
          <p:nvPr/>
        </p:nvGrpSpPr>
        <p:grpSpPr>
          <a:xfrm>
            <a:off x="-36164" y="-2119493"/>
            <a:ext cx="12859634" cy="9594486"/>
            <a:chOff x="-115184" y="-3581400"/>
            <a:chExt cx="12859634" cy="9594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660FC-DE11-4C37-A28A-8D1224634923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7C6B87-A6D1-4F17-A05A-3C89D91FA081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DB9C37-6497-4509-AD34-E91D2D7D33D2}"/>
              </a:ext>
            </a:extLst>
          </p:cNvPr>
          <p:cNvGrpSpPr/>
          <p:nvPr/>
        </p:nvGrpSpPr>
        <p:grpSpPr>
          <a:xfrm>
            <a:off x="-36165" y="-8260000"/>
            <a:ext cx="13447522" cy="9892021"/>
            <a:chOff x="-1865119" y="-4514850"/>
            <a:chExt cx="13447522" cy="9892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E680B6-E8BB-407F-92C8-FD5AC6C8D0C6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7DB3C6A-6485-4325-83C8-3201A2E04EE4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4019D7-BFBE-4693-86EB-FE4E8AFFDD82}"/>
              </a:ext>
            </a:extLst>
          </p:cNvPr>
          <p:cNvGrpSpPr/>
          <p:nvPr/>
        </p:nvGrpSpPr>
        <p:grpSpPr>
          <a:xfrm>
            <a:off x="0" y="-8341782"/>
            <a:ext cx="12859634" cy="9594486"/>
            <a:chOff x="-115184" y="-3581400"/>
            <a:chExt cx="12859634" cy="95944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ABB512-A6EF-49B8-9EC6-295956A027FD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28A7CD8-673E-4675-BE8F-4EF6984636BA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21C1BB6-465E-4DD3-B644-2D1FEFCA6774}"/>
              </a:ext>
            </a:extLst>
          </p:cNvPr>
          <p:cNvSpPr txBox="1"/>
          <p:nvPr/>
        </p:nvSpPr>
        <p:spPr>
          <a:xfrm>
            <a:off x="2195388" y="874930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RISK RUN REPORT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25A7F68-6B34-4E2B-AD86-21C24E70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92" y="1827890"/>
            <a:ext cx="3578032" cy="463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2FFEFAB-7182-4620-B37F-3DFC51357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266" y="1751414"/>
            <a:ext cx="3578032" cy="465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F91F2D5-52BA-4459-B7A4-4A0C93965AEF}"/>
              </a:ext>
            </a:extLst>
          </p:cNvPr>
          <p:cNvSpPr txBox="1"/>
          <p:nvPr/>
        </p:nvSpPr>
        <p:spPr>
          <a:xfrm>
            <a:off x="2353565" y="7137399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RECENT INTAKE TRAINING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8C7DC01-2950-4C72-B3B5-683F27C24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89" y="8090359"/>
            <a:ext cx="5793375" cy="448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4933CBD-6F27-4EAE-B98B-CD0CB592B7EA}"/>
              </a:ext>
            </a:extLst>
          </p:cNvPr>
          <p:cNvSpPr txBox="1"/>
          <p:nvPr/>
        </p:nvSpPr>
        <p:spPr>
          <a:xfrm>
            <a:off x="2551742" y="-648171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UPDATE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0568213F-1C57-4AFD-AB00-2633549B787F}"/>
              </a:ext>
            </a:extLst>
          </p:cNvPr>
          <p:cNvSpPr txBox="1"/>
          <p:nvPr/>
        </p:nvSpPr>
        <p:spPr>
          <a:xfrm>
            <a:off x="3186469" y="-5087234"/>
            <a:ext cx="7189180" cy="347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b="1" dirty="0">
                <a:solidFill>
                  <a:schemeClr val="bg1"/>
                </a:solidFill>
                <a:latin typeface="Calibri" panose="020F0502020204030204" pitchFamily="34" charset="0"/>
                <a:ea typeface="Telegraf Bold"/>
                <a:cs typeface="Telegraf Bold"/>
                <a:sym typeface="Telegraf Bold"/>
              </a:rPr>
              <a:t>Joe Semptimphelter</a:t>
            </a:r>
          </a:p>
          <a:p>
            <a:pPr algn="ctr">
              <a:lnSpc>
                <a:spcPts val="4208"/>
              </a:lnSpc>
            </a:pPr>
            <a:r>
              <a:rPr lang="en-US" sz="2299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</a:rPr>
              <a:t>Senior Business Development Specialist</a:t>
            </a:r>
          </a:p>
          <a:p>
            <a:pPr algn="ctr">
              <a:lnSpc>
                <a:spcPts val="4208"/>
              </a:lnSpc>
            </a:pPr>
            <a:r>
              <a:rPr lang="en-US" sz="2299" u="sng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  <a:hlinkClick r:id="rId5" tooltip="mailto:jradomicki@njsig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jsemptimphelter@njsig.org</a:t>
            </a:r>
          </a:p>
          <a:p>
            <a:pPr algn="ctr">
              <a:lnSpc>
                <a:spcPts val="4208"/>
              </a:lnSpc>
            </a:pPr>
            <a:r>
              <a:rPr lang="en-US" sz="2299" dirty="0">
                <a:solidFill>
                  <a:schemeClr val="bg1"/>
                </a:solidFill>
                <a:latin typeface="Calibri" panose="020F0502020204030204" pitchFamily="34" charset="0"/>
                <a:ea typeface="Telegraf"/>
                <a:cs typeface="Arial" panose="020B0604020202020204" pitchFamily="34" charset="0"/>
                <a:sym typeface="Telegraf"/>
              </a:rPr>
              <a:t>609-386-6060 x3044</a:t>
            </a:r>
          </a:p>
          <a:p>
            <a:pPr algn="ctr">
              <a:lnSpc>
                <a:spcPts val="5879"/>
              </a:lnSpc>
            </a:pPr>
            <a:endParaRPr lang="en-US" sz="2299" dirty="0">
              <a:solidFill>
                <a:schemeClr val="bg1"/>
              </a:solidFill>
              <a:latin typeface="Calibri" panose="020F0502020204030204" pitchFamily="34" charset="0"/>
              <a:ea typeface="Telegraf"/>
              <a:cs typeface="Arial" panose="020B0604020202020204" pitchFamily="34" charset="0"/>
              <a:sym typeface="Telegraf"/>
            </a:endParaRPr>
          </a:p>
          <a:p>
            <a:pPr algn="ctr">
              <a:lnSpc>
                <a:spcPts val="2800"/>
              </a:lnSpc>
            </a:pPr>
            <a:endParaRPr lang="en-US" sz="2299" dirty="0">
              <a:solidFill>
                <a:schemeClr val="bg1"/>
              </a:solidFill>
              <a:latin typeface="Calibri" panose="020F0502020204030204" pitchFamily="34" charset="0"/>
              <a:ea typeface="Telegraf"/>
              <a:cs typeface="Arial" panose="020B0604020202020204" pitchFamily="34" charset="0"/>
              <a:sym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2488733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BD9033-F2C2-431A-A738-ECA241BD26B1}"/>
              </a:ext>
            </a:extLst>
          </p:cNvPr>
          <p:cNvSpPr txBox="1"/>
          <p:nvPr/>
        </p:nvSpPr>
        <p:spPr>
          <a:xfrm>
            <a:off x="372946" y="-114824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EXECUTIVE UPDATE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8939E-A41C-4387-AC39-5FBAC3C158E8}"/>
              </a:ext>
            </a:extLst>
          </p:cNvPr>
          <p:cNvGrpSpPr/>
          <p:nvPr/>
        </p:nvGrpSpPr>
        <p:grpSpPr>
          <a:xfrm>
            <a:off x="-36164" y="-1997531"/>
            <a:ext cx="13447522" cy="9892021"/>
            <a:chOff x="-1865119" y="-4514850"/>
            <a:chExt cx="13447522" cy="9892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20F03B-991C-48C2-8491-9190B422591C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47C91D5-4B3F-46D9-9B44-12D602E30721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D69E1-C23B-4C69-A6E9-876AFCD71A0C}"/>
              </a:ext>
            </a:extLst>
          </p:cNvPr>
          <p:cNvGrpSpPr/>
          <p:nvPr/>
        </p:nvGrpSpPr>
        <p:grpSpPr>
          <a:xfrm>
            <a:off x="-36164" y="-2119493"/>
            <a:ext cx="12859634" cy="9594486"/>
            <a:chOff x="-115184" y="-3581400"/>
            <a:chExt cx="12859634" cy="9594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660FC-DE11-4C37-A28A-8D1224634923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7C6B87-A6D1-4F17-A05A-3C89D91FA081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DB9C37-6497-4509-AD34-E91D2D7D33D2}"/>
              </a:ext>
            </a:extLst>
          </p:cNvPr>
          <p:cNvGrpSpPr/>
          <p:nvPr/>
        </p:nvGrpSpPr>
        <p:grpSpPr>
          <a:xfrm>
            <a:off x="-36165" y="-8260000"/>
            <a:ext cx="13447522" cy="9892021"/>
            <a:chOff x="-1865119" y="-4514850"/>
            <a:chExt cx="13447522" cy="9892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E680B6-E8BB-407F-92C8-FD5AC6C8D0C6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7DB3C6A-6485-4325-83C8-3201A2E04EE4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4019D7-BFBE-4693-86EB-FE4E8AFFDD82}"/>
              </a:ext>
            </a:extLst>
          </p:cNvPr>
          <p:cNvGrpSpPr/>
          <p:nvPr/>
        </p:nvGrpSpPr>
        <p:grpSpPr>
          <a:xfrm>
            <a:off x="0" y="-8341782"/>
            <a:ext cx="12859634" cy="9594486"/>
            <a:chOff x="-115184" y="-3581400"/>
            <a:chExt cx="12859634" cy="95944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ABB512-A6EF-49B8-9EC6-295956A027FD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28A7CD8-673E-4675-BE8F-4EF6984636BA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E255370-12E6-4E5C-8CF0-DE62DDE41960}"/>
              </a:ext>
            </a:extLst>
          </p:cNvPr>
          <p:cNvSpPr txBox="1"/>
          <p:nvPr/>
        </p:nvSpPr>
        <p:spPr>
          <a:xfrm>
            <a:off x="2195388" y="-8260000"/>
            <a:ext cx="999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</a:rPr>
              <a:t>SUB-FUND ADMINISTRATOR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C1BB6-465E-4DD3-B644-2D1FEFCA6774}"/>
              </a:ext>
            </a:extLst>
          </p:cNvPr>
          <p:cNvSpPr txBox="1"/>
          <p:nvPr/>
        </p:nvSpPr>
        <p:spPr>
          <a:xfrm>
            <a:off x="2195388" y="85771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RECENT INTAKE TRAINING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875E649-D36F-43B6-97B7-AAB82AA7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312" y="1810676"/>
            <a:ext cx="5793375" cy="448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C6D987D-F7FA-4879-9B8F-4E51171D1304}"/>
              </a:ext>
            </a:extLst>
          </p:cNvPr>
          <p:cNvSpPr txBox="1"/>
          <p:nvPr/>
        </p:nvSpPr>
        <p:spPr>
          <a:xfrm>
            <a:off x="2208942" y="7120185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SAFETY FLYER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0123385-FF6C-4D06-AE16-CA9E5F5D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4" y="8031415"/>
            <a:ext cx="5909856" cy="457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672B3DF-5B13-4551-9855-E4E6572CB3A0}"/>
              </a:ext>
            </a:extLst>
          </p:cNvPr>
          <p:cNvSpPr txBox="1"/>
          <p:nvPr/>
        </p:nvSpPr>
        <p:spPr>
          <a:xfrm>
            <a:off x="2816536" y="-6821090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RISK RUN REPORT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787574D-BC32-4247-81A9-BA1D89243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40" y="-5868130"/>
            <a:ext cx="3578032" cy="463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57A32A5-7D57-4C74-81B9-A643008A4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414" y="-5944606"/>
            <a:ext cx="3578032" cy="465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3EEB1F1-8AC3-4D85-9FD9-B2ED8AAB8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653" y="8034837"/>
            <a:ext cx="5909856" cy="457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54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BD9033-F2C2-431A-A738-ECA241BD26B1}"/>
              </a:ext>
            </a:extLst>
          </p:cNvPr>
          <p:cNvSpPr txBox="1"/>
          <p:nvPr/>
        </p:nvSpPr>
        <p:spPr>
          <a:xfrm>
            <a:off x="372946" y="-114824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EXECUTIVE UPDATE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8939E-A41C-4387-AC39-5FBAC3C158E8}"/>
              </a:ext>
            </a:extLst>
          </p:cNvPr>
          <p:cNvGrpSpPr/>
          <p:nvPr/>
        </p:nvGrpSpPr>
        <p:grpSpPr>
          <a:xfrm>
            <a:off x="-36164" y="-1997531"/>
            <a:ext cx="13447522" cy="9892021"/>
            <a:chOff x="-1865119" y="-4514850"/>
            <a:chExt cx="13447522" cy="9892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20F03B-991C-48C2-8491-9190B422591C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47C91D5-4B3F-46D9-9B44-12D602E30721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D69E1-C23B-4C69-A6E9-876AFCD71A0C}"/>
              </a:ext>
            </a:extLst>
          </p:cNvPr>
          <p:cNvGrpSpPr/>
          <p:nvPr/>
        </p:nvGrpSpPr>
        <p:grpSpPr>
          <a:xfrm>
            <a:off x="-36164" y="-2119493"/>
            <a:ext cx="12859634" cy="9594486"/>
            <a:chOff x="-115184" y="-3581400"/>
            <a:chExt cx="12859634" cy="9594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660FC-DE11-4C37-A28A-8D1224634923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7C6B87-A6D1-4F17-A05A-3C89D91FA081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DB9C37-6497-4509-AD34-E91D2D7D33D2}"/>
              </a:ext>
            </a:extLst>
          </p:cNvPr>
          <p:cNvGrpSpPr/>
          <p:nvPr/>
        </p:nvGrpSpPr>
        <p:grpSpPr>
          <a:xfrm>
            <a:off x="-36165" y="-8260000"/>
            <a:ext cx="13447522" cy="9892021"/>
            <a:chOff x="-1865119" y="-4514850"/>
            <a:chExt cx="13447522" cy="9892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E680B6-E8BB-407F-92C8-FD5AC6C8D0C6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7DB3C6A-6485-4325-83C8-3201A2E04EE4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4019D7-BFBE-4693-86EB-FE4E8AFFDD82}"/>
              </a:ext>
            </a:extLst>
          </p:cNvPr>
          <p:cNvGrpSpPr/>
          <p:nvPr/>
        </p:nvGrpSpPr>
        <p:grpSpPr>
          <a:xfrm>
            <a:off x="0" y="-8341782"/>
            <a:ext cx="12859634" cy="9594486"/>
            <a:chOff x="-115184" y="-3581400"/>
            <a:chExt cx="12859634" cy="95944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ABB512-A6EF-49B8-9EC6-295956A027FD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28A7CD8-673E-4675-BE8F-4EF6984636BA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E255370-12E6-4E5C-8CF0-DE62DDE41960}"/>
              </a:ext>
            </a:extLst>
          </p:cNvPr>
          <p:cNvSpPr txBox="1"/>
          <p:nvPr/>
        </p:nvSpPr>
        <p:spPr>
          <a:xfrm>
            <a:off x="2195388" y="-8260000"/>
            <a:ext cx="9996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</a:rPr>
              <a:t>SUB-FUND ADMINISTRATOR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C1BB6-465E-4DD3-B644-2D1FEFCA6774}"/>
              </a:ext>
            </a:extLst>
          </p:cNvPr>
          <p:cNvSpPr txBox="1"/>
          <p:nvPr/>
        </p:nvSpPr>
        <p:spPr>
          <a:xfrm>
            <a:off x="2195388" y="813015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SAFETY FLYER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BB370-2801-40F4-9C28-5A90654A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0" y="1724245"/>
            <a:ext cx="5909856" cy="457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A2AFF62-9DF3-4635-B739-5D378DF86B29}"/>
              </a:ext>
            </a:extLst>
          </p:cNvPr>
          <p:cNvSpPr txBox="1"/>
          <p:nvPr/>
        </p:nvSpPr>
        <p:spPr>
          <a:xfrm>
            <a:off x="1188277" y="7176017"/>
            <a:ext cx="555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28D98A-901E-4308-B5FF-0D57D4AD8427}"/>
              </a:ext>
            </a:extLst>
          </p:cNvPr>
          <p:cNvSpPr txBox="1"/>
          <p:nvPr/>
        </p:nvSpPr>
        <p:spPr>
          <a:xfrm>
            <a:off x="2621098" y="-6258220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RECENT INTAKE TRAINING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7C35D51-9883-4379-AC4D-CDB5A49B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022" y="-5305260"/>
            <a:ext cx="5793375" cy="448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88F17-3139-4774-B1E1-E7DFAFE73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160" y="1727662"/>
            <a:ext cx="5909856" cy="4576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6F86903-A173-45E0-91AC-36FD710C4031}"/>
              </a:ext>
            </a:extLst>
          </p:cNvPr>
          <p:cNvSpPr/>
          <p:nvPr/>
        </p:nvSpPr>
        <p:spPr>
          <a:xfrm>
            <a:off x="683668" y="8300896"/>
            <a:ext cx="122957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Practical Review of Federal Education Policy Changes </a:t>
            </a:r>
          </a:p>
          <a:p>
            <a:pPr algn="ctr"/>
            <a:r>
              <a:rPr lang="en-US" sz="4000" b="1" dirty="0"/>
              <a:t>&amp; How to Calculate Salary After an Increment Withholding</a:t>
            </a:r>
          </a:p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Presenter: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Brett Gorman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Gorman,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D’Anella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Morlok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BD9033-F2C2-431A-A738-ECA241BD26B1}"/>
              </a:ext>
            </a:extLst>
          </p:cNvPr>
          <p:cNvSpPr txBox="1"/>
          <p:nvPr/>
        </p:nvSpPr>
        <p:spPr>
          <a:xfrm>
            <a:off x="372946" y="-114824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EXECUTIVE UPDATE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8939E-A41C-4387-AC39-5FBAC3C158E8}"/>
              </a:ext>
            </a:extLst>
          </p:cNvPr>
          <p:cNvGrpSpPr/>
          <p:nvPr/>
        </p:nvGrpSpPr>
        <p:grpSpPr>
          <a:xfrm>
            <a:off x="-36165" y="-7330912"/>
            <a:ext cx="13447522" cy="9892021"/>
            <a:chOff x="-1865119" y="-4514850"/>
            <a:chExt cx="13447522" cy="9892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20F03B-991C-48C2-8491-9190B422591C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47C91D5-4B3F-46D9-9B44-12D602E30721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D69E1-C23B-4C69-A6E9-876AFCD71A0C}"/>
              </a:ext>
            </a:extLst>
          </p:cNvPr>
          <p:cNvGrpSpPr/>
          <p:nvPr/>
        </p:nvGrpSpPr>
        <p:grpSpPr>
          <a:xfrm>
            <a:off x="-36167" y="-7489931"/>
            <a:ext cx="12859634" cy="9594486"/>
            <a:chOff x="-115184" y="-3581400"/>
            <a:chExt cx="12859634" cy="9594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660FC-DE11-4C37-A28A-8D1224634923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7C6B87-A6D1-4F17-A05A-3C89D91FA081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DB9C37-6497-4509-AD34-E91D2D7D33D2}"/>
              </a:ext>
            </a:extLst>
          </p:cNvPr>
          <p:cNvGrpSpPr/>
          <p:nvPr/>
        </p:nvGrpSpPr>
        <p:grpSpPr>
          <a:xfrm>
            <a:off x="-36165" y="-8260000"/>
            <a:ext cx="13447522" cy="9892021"/>
            <a:chOff x="-1865119" y="-4514850"/>
            <a:chExt cx="13447522" cy="9892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E680B6-E8BB-407F-92C8-FD5AC6C8D0C6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7DB3C6A-6485-4325-83C8-3201A2E04EE4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4019D7-BFBE-4693-86EB-FE4E8AFFDD82}"/>
              </a:ext>
            </a:extLst>
          </p:cNvPr>
          <p:cNvGrpSpPr/>
          <p:nvPr/>
        </p:nvGrpSpPr>
        <p:grpSpPr>
          <a:xfrm>
            <a:off x="0" y="-8341782"/>
            <a:ext cx="12859634" cy="9594486"/>
            <a:chOff x="-115184" y="-3581400"/>
            <a:chExt cx="12859634" cy="95944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ABB512-A6EF-49B8-9EC6-295956A027FD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28A7CD8-673E-4675-BE8F-4EF6984636BA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A878319-4E86-47CB-8C16-F6F09E335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55153"/>
              </p:ext>
            </p:extLst>
          </p:nvPr>
        </p:nvGraphicFramePr>
        <p:xfrm>
          <a:off x="1947030" y="-3035261"/>
          <a:ext cx="9502764" cy="1486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7588">
                  <a:extLst>
                    <a:ext uri="{9D8B030D-6E8A-4147-A177-3AD203B41FA5}">
                      <a16:colId xmlns:a16="http://schemas.microsoft.com/office/drawing/2014/main" val="3153133030"/>
                    </a:ext>
                  </a:extLst>
                </a:gridCol>
                <a:gridCol w="3167588">
                  <a:extLst>
                    <a:ext uri="{9D8B030D-6E8A-4147-A177-3AD203B41FA5}">
                      <a16:colId xmlns:a16="http://schemas.microsoft.com/office/drawing/2014/main" val="3963564955"/>
                    </a:ext>
                  </a:extLst>
                </a:gridCol>
                <a:gridCol w="3167588">
                  <a:extLst>
                    <a:ext uri="{9D8B030D-6E8A-4147-A177-3AD203B41FA5}">
                      <a16:colId xmlns:a16="http://schemas.microsoft.com/office/drawing/2014/main" val="734470679"/>
                    </a:ext>
                  </a:extLst>
                </a:gridCol>
              </a:tblGrid>
              <a:tr h="53457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Latonya Brennan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Dan Regan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Barbara Fitzpatrick</a:t>
                      </a: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0977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 Bold" panose="020B0604020202020204" charset="0"/>
                        </a:rPr>
                        <a:t>Amanda DeNapoli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Eva Jakowluk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547098"/>
                  </a:ext>
                </a:extLst>
              </a:tr>
              <a:tr h="42458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 Bold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3261310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B0765688-0E31-4FF1-BBA1-BC11D4800AF4}"/>
              </a:ext>
            </a:extLst>
          </p:cNvPr>
          <p:cNvSpPr/>
          <p:nvPr/>
        </p:nvSpPr>
        <p:spPr>
          <a:xfrm>
            <a:off x="-51894" y="2601117"/>
            <a:ext cx="122957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Practical Review of Federal Education Policy Changes </a:t>
            </a:r>
          </a:p>
          <a:p>
            <a:pPr algn="ctr"/>
            <a:r>
              <a:rPr lang="en-US" sz="4000" b="1" dirty="0"/>
              <a:t>&amp; How to Calculate Salary After an Increment Withholding</a:t>
            </a:r>
          </a:p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Presenter: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Brett Gorman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Gorman,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D’Anella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Morlok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15ECB1-DFAE-490F-A7B3-0C913D17078D}"/>
              </a:ext>
            </a:extLst>
          </p:cNvPr>
          <p:cNvSpPr txBox="1"/>
          <p:nvPr/>
        </p:nvSpPr>
        <p:spPr>
          <a:xfrm>
            <a:off x="1379881" y="1799820"/>
            <a:ext cx="555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BBD6D0-C420-48F0-8341-052E12DDC2AA}"/>
              </a:ext>
            </a:extLst>
          </p:cNvPr>
          <p:cNvSpPr txBox="1"/>
          <p:nvPr/>
        </p:nvSpPr>
        <p:spPr>
          <a:xfrm>
            <a:off x="2395743" y="-6062422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SAFETY FLYER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2A9CE39-6B52-4DFA-828B-DA58BF17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5" y="-5151192"/>
            <a:ext cx="5909856" cy="457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213B5A4-5412-4156-B22F-0FBA82C5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69" y="-5151192"/>
            <a:ext cx="5856502" cy="453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596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0BD9033-F2C2-431A-A738-ECA241BD26B1}"/>
              </a:ext>
            </a:extLst>
          </p:cNvPr>
          <p:cNvSpPr txBox="1"/>
          <p:nvPr/>
        </p:nvSpPr>
        <p:spPr>
          <a:xfrm>
            <a:off x="372946" y="-1148246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NJSIG EXECUTIVE UPDATE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A8939E-A41C-4387-AC39-5FBAC3C158E8}"/>
              </a:ext>
            </a:extLst>
          </p:cNvPr>
          <p:cNvGrpSpPr/>
          <p:nvPr/>
        </p:nvGrpSpPr>
        <p:grpSpPr>
          <a:xfrm>
            <a:off x="-36165" y="-7330912"/>
            <a:ext cx="13447522" cy="9892021"/>
            <a:chOff x="-1865119" y="-4514850"/>
            <a:chExt cx="13447522" cy="98920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20F03B-991C-48C2-8491-9190B422591C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47C91D5-4B3F-46D9-9B44-12D602E30721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D69E1-C23B-4C69-A6E9-876AFCD71A0C}"/>
              </a:ext>
            </a:extLst>
          </p:cNvPr>
          <p:cNvGrpSpPr/>
          <p:nvPr/>
        </p:nvGrpSpPr>
        <p:grpSpPr>
          <a:xfrm>
            <a:off x="-36167" y="-7489931"/>
            <a:ext cx="12859634" cy="9594486"/>
            <a:chOff x="-115184" y="-3581400"/>
            <a:chExt cx="12859634" cy="95944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660FC-DE11-4C37-A28A-8D1224634923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7C6B87-A6D1-4F17-A05A-3C89D91FA081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DB9C37-6497-4509-AD34-E91D2D7D33D2}"/>
              </a:ext>
            </a:extLst>
          </p:cNvPr>
          <p:cNvGrpSpPr/>
          <p:nvPr/>
        </p:nvGrpSpPr>
        <p:grpSpPr>
          <a:xfrm>
            <a:off x="-36165" y="-8260000"/>
            <a:ext cx="13447522" cy="9892021"/>
            <a:chOff x="-1865119" y="-4514850"/>
            <a:chExt cx="13447522" cy="98920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E680B6-E8BB-407F-92C8-FD5AC6C8D0C6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7DB3C6A-6485-4325-83C8-3201A2E04EE4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4019D7-BFBE-4693-86EB-FE4E8AFFDD82}"/>
              </a:ext>
            </a:extLst>
          </p:cNvPr>
          <p:cNvGrpSpPr/>
          <p:nvPr/>
        </p:nvGrpSpPr>
        <p:grpSpPr>
          <a:xfrm>
            <a:off x="0" y="-8341782"/>
            <a:ext cx="12859634" cy="9594486"/>
            <a:chOff x="-115184" y="-3581400"/>
            <a:chExt cx="12859634" cy="959448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ABB512-A6EF-49B8-9EC6-295956A027FD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28A7CD8-673E-4675-BE8F-4EF6984636BA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8A878319-4E86-47CB-8C16-F6F09E3352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47030" y="-3035261"/>
          <a:ext cx="9502764" cy="1486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7588">
                  <a:extLst>
                    <a:ext uri="{9D8B030D-6E8A-4147-A177-3AD203B41FA5}">
                      <a16:colId xmlns:a16="http://schemas.microsoft.com/office/drawing/2014/main" val="3153133030"/>
                    </a:ext>
                  </a:extLst>
                </a:gridCol>
                <a:gridCol w="3167588">
                  <a:extLst>
                    <a:ext uri="{9D8B030D-6E8A-4147-A177-3AD203B41FA5}">
                      <a16:colId xmlns:a16="http://schemas.microsoft.com/office/drawing/2014/main" val="3963564955"/>
                    </a:ext>
                  </a:extLst>
                </a:gridCol>
                <a:gridCol w="3167588">
                  <a:extLst>
                    <a:ext uri="{9D8B030D-6E8A-4147-A177-3AD203B41FA5}">
                      <a16:colId xmlns:a16="http://schemas.microsoft.com/office/drawing/2014/main" val="734470679"/>
                    </a:ext>
                  </a:extLst>
                </a:gridCol>
              </a:tblGrid>
              <a:tr h="53457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Latonya Brennan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Dan Regan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Barbara Fitzpatrick</a:t>
                      </a: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0977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 Bold" panose="020B0604020202020204" charset="0"/>
                        </a:rPr>
                        <a:t>Amanda DeNapoli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solidFill>
                            <a:srgbClr val="193970"/>
                          </a:solidFill>
                          <a:latin typeface="Montserrat" panose="020B0604020202020204" charset="0"/>
                        </a:rPr>
                        <a:t>Eva Jakowluk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5547098"/>
                  </a:ext>
                </a:extLst>
              </a:tr>
              <a:tr h="42458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 Bold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2000" b="0" dirty="0">
                        <a:solidFill>
                          <a:srgbClr val="193970"/>
                        </a:solidFill>
                        <a:latin typeface="Montserrat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3261310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B0765688-0E31-4FF1-BBA1-BC11D4800AF4}"/>
              </a:ext>
            </a:extLst>
          </p:cNvPr>
          <p:cNvSpPr/>
          <p:nvPr/>
        </p:nvSpPr>
        <p:spPr>
          <a:xfrm>
            <a:off x="-103787" y="2887216"/>
            <a:ext cx="1229578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NJ Assembly Update on Schools</a:t>
            </a:r>
          </a:p>
          <a:p>
            <a:pPr algn="ctr"/>
            <a:endParaRPr lang="en-US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Presenter: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Assemblyman Erik Simonsen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District 1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Member of Assembly Education Committee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 Joint Committee on Public Schools in New Jersey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15ECB1-DFAE-490F-A7B3-0C913D17078D}"/>
              </a:ext>
            </a:extLst>
          </p:cNvPr>
          <p:cNvSpPr txBox="1"/>
          <p:nvPr/>
        </p:nvSpPr>
        <p:spPr>
          <a:xfrm>
            <a:off x="1379881" y="1799820"/>
            <a:ext cx="5556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BBD6D0-C420-48F0-8341-052E12DDC2AA}"/>
              </a:ext>
            </a:extLst>
          </p:cNvPr>
          <p:cNvSpPr txBox="1"/>
          <p:nvPr/>
        </p:nvSpPr>
        <p:spPr>
          <a:xfrm>
            <a:off x="2395743" y="-6062422"/>
            <a:ext cx="802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SAFETY FLYER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2A9CE39-6B52-4DFA-828B-DA58BF17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5" y="-5151192"/>
            <a:ext cx="5909856" cy="457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213B5A4-5412-4156-B22F-0FBA82C5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69" y="-5151192"/>
            <a:ext cx="5856502" cy="453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60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A6E19-65CE-4565-A739-3B572D7FE5AB}"/>
              </a:ext>
            </a:extLst>
          </p:cNvPr>
          <p:cNvGrpSpPr/>
          <p:nvPr/>
        </p:nvGrpSpPr>
        <p:grpSpPr>
          <a:xfrm>
            <a:off x="-2" y="-7445831"/>
            <a:ext cx="13447522" cy="9892021"/>
            <a:chOff x="-1865119" y="-4514850"/>
            <a:chExt cx="13447522" cy="98920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E55E0E-9EE9-46E9-81B7-0879A3FD2AC3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4D4A3B4-6077-44BD-9358-AEA2C2690D27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6DDC1A-FDE5-4478-AA09-52DCE462882A}"/>
              </a:ext>
            </a:extLst>
          </p:cNvPr>
          <p:cNvGrpSpPr/>
          <p:nvPr/>
        </p:nvGrpSpPr>
        <p:grpSpPr>
          <a:xfrm>
            <a:off x="-2" y="-7567793"/>
            <a:ext cx="12859634" cy="9594486"/>
            <a:chOff x="-115184" y="-3581400"/>
            <a:chExt cx="12859634" cy="95944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B74ED7-676B-47DE-9098-A97503791215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ADE76F8-7406-46DB-9D38-E417BC835052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7FD16E-03DA-4717-B980-32113374FB9D}"/>
              </a:ext>
            </a:extLst>
          </p:cNvPr>
          <p:cNvGrpSpPr/>
          <p:nvPr/>
        </p:nvGrpSpPr>
        <p:grpSpPr>
          <a:xfrm>
            <a:off x="0" y="-8211928"/>
            <a:ext cx="13447522" cy="9892021"/>
            <a:chOff x="-1865119" y="-4514850"/>
            <a:chExt cx="13447522" cy="989202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076D6B-B36B-44B0-B9E4-4609911000D7}"/>
                </a:ext>
              </a:extLst>
            </p:cNvPr>
            <p:cNvSpPr/>
            <p:nvPr/>
          </p:nvSpPr>
          <p:spPr>
            <a:xfrm rot="16200000" flipH="1">
              <a:off x="383116" y="-6763085"/>
              <a:ext cx="8951051" cy="1344752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48D4D7B-971D-43E1-AC89-5DA0675B33CA}"/>
                </a:ext>
              </a:extLst>
            </p:cNvPr>
            <p:cNvSpPr/>
            <p:nvPr/>
          </p:nvSpPr>
          <p:spPr>
            <a:xfrm rot="10800000" flipH="1">
              <a:off x="-1181451" y="4430063"/>
              <a:ext cx="1706062" cy="94710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0050A3-776C-4067-994A-8B3D650FA031}"/>
              </a:ext>
            </a:extLst>
          </p:cNvPr>
          <p:cNvGrpSpPr/>
          <p:nvPr/>
        </p:nvGrpSpPr>
        <p:grpSpPr>
          <a:xfrm>
            <a:off x="0" y="-8314840"/>
            <a:ext cx="12859634" cy="9594486"/>
            <a:chOff x="-115184" y="-3581400"/>
            <a:chExt cx="12859634" cy="95944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0DE119-03F6-4697-B99C-8026AB88B6C9}"/>
                </a:ext>
              </a:extLst>
            </p:cNvPr>
            <p:cNvSpPr/>
            <p:nvPr/>
          </p:nvSpPr>
          <p:spPr>
            <a:xfrm rot="16200000" flipH="1">
              <a:off x="1912534" y="-5609118"/>
              <a:ext cx="8804198" cy="128596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B638C44-4A5E-48AA-8619-BD5475DE30CE}"/>
                </a:ext>
              </a:extLst>
            </p:cNvPr>
            <p:cNvSpPr/>
            <p:nvPr/>
          </p:nvSpPr>
          <p:spPr>
            <a:xfrm rot="10800000" flipH="1">
              <a:off x="568484" y="5065978"/>
              <a:ext cx="1706062" cy="947108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20A23E-1B7B-4E9D-9BF8-C34BE80C46DB}"/>
              </a:ext>
            </a:extLst>
          </p:cNvPr>
          <p:cNvSpPr txBox="1"/>
          <p:nvPr/>
        </p:nvSpPr>
        <p:spPr>
          <a:xfrm>
            <a:off x="3276965" y="3222123"/>
            <a:ext cx="8915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alibri" panose="020F0502020204030204" pitchFamily="34" charset="0"/>
              </a:rPr>
              <a:t>THANK YOU!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0561EF-C9D1-4871-A06E-4C41745E0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3222123"/>
            <a:ext cx="3414607" cy="13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0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299</Words>
  <Application>Microsoft Office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Bold</vt:lpstr>
      <vt:lpstr>Telegraf</vt:lpstr>
      <vt:lpstr>Telegraf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Smith</dc:creator>
  <cp:lastModifiedBy>Jillian Smith</cp:lastModifiedBy>
  <cp:revision>123</cp:revision>
  <dcterms:created xsi:type="dcterms:W3CDTF">2025-03-24T19:34:35Z</dcterms:created>
  <dcterms:modified xsi:type="dcterms:W3CDTF">2025-04-16T19:14:58Z</dcterms:modified>
</cp:coreProperties>
</file>